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85" r:id="rId3"/>
    <p:sldId id="286" r:id="rId4"/>
    <p:sldId id="287" r:id="rId5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ирилл Валерьевич Дмитриев" initials="КВД" lastIdx="1" clrIdx="0">
    <p:extLst>
      <p:ext uri="{19B8F6BF-5375-455C-9EA6-DF929625EA0E}">
        <p15:presenceInfo xmlns:p15="http://schemas.microsoft.com/office/powerpoint/2012/main" userId="S-1-5-21-1946519835-3947329076-1904122579-244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  <a:srgbClr val="33CCFF"/>
    <a:srgbClr val="0000FF"/>
    <a:srgbClr val="99FF66"/>
    <a:srgbClr val="0099FF"/>
    <a:srgbClr val="E37DC1"/>
    <a:srgbClr val="70F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 w="25400"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532526704135162E-2"/>
          <c:y val="0"/>
          <c:w val="0.93261114483932062"/>
          <c:h val="0.673424700456477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Лист1!$A$1:$A$2</c:f>
              <c:strCache>
                <c:ptCount val="1"/>
                <c:pt idx="0">
                  <c:v>44 84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685800" dir="8460000" sx="1000" sy="1000" algn="ctr" rotWithShape="0">
                <a:srgbClr val="000000">
                  <a:alpha val="4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99FF"/>
              </a:solidFill>
              <a:ln>
                <a:noFill/>
              </a:ln>
              <a:effectLst>
                <a:outerShdw blurRad="685800" dir="8460000" sx="1000" sy="1000" algn="ctr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0099FF"/>
              </a:solidFill>
              <a:ln>
                <a:noFill/>
              </a:ln>
              <a:effectLst>
                <a:outerShdw blurRad="685800" dir="8460000" sx="1000" sy="1000" algn="ctr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1</c:v>
              </c:pt>
              <c:pt idx="1">
                <c:v>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Лист1!$A$1:$B$1</c:f>
              <c:numCache>
                <c:formatCode>General</c:formatCode>
                <c:ptCount val="2"/>
                <c:pt idx="0">
                  <c:v>44</c:v>
                </c:pt>
                <c:pt idx="1">
                  <c:v>6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Лист1!$B$481</c:f>
              <c:strCache>
                <c:ptCount val="1"/>
              </c:strCache>
            </c:strRef>
          </c:tx>
          <c:spPr>
            <a:solidFill>
              <a:srgbClr val="99FF6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1</c:v>
              </c:pt>
              <c:pt idx="1">
                <c:v>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Лист1!$A$2:$B$2</c:f>
              <c:numCache>
                <c:formatCode>General</c:formatCode>
                <c:ptCount val="2"/>
                <c:pt idx="0">
                  <c:v>84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921778176"/>
        <c:axId val="1921765664"/>
        <c:axId val="0"/>
      </c:bar3DChart>
      <c:catAx>
        <c:axId val="192177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21765664"/>
        <c:crosses val="autoZero"/>
        <c:auto val="1"/>
        <c:lblAlgn val="ctr"/>
        <c:lblOffset val="100"/>
        <c:noMultiLvlLbl val="0"/>
      </c:catAx>
      <c:valAx>
        <c:axId val="192176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2177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>
        <a:schemeClr val="accent1">
          <a:alpha val="40000"/>
        </a:schemeClr>
      </a:glow>
      <a:outerShdw blurRad="50800" dir="5400000" algn="ctr" rotWithShape="0">
        <a:schemeClr val="accent3">
          <a:lumMod val="75000"/>
        </a:scheme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368140101133618E-2"/>
          <c:y val="1.7418712028025737E-2"/>
          <c:w val="0.95"/>
          <c:h val="0.980107842790648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7552592212424245"/>
                  <c:y val="8.77314737274252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88C0E0-D9F8-4471-9FF2-E7B228B03514}" type="VALUE">
                      <a:rPr lang="ru-RU" sz="20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                реклама финансовых услуг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595067298642892"/>
                      <c:h val="0.2440592532233575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9646529009781155"/>
                  <c:y val="-0.28425920227596196"/>
                </c:manualLayout>
              </c:layout>
              <c:tx>
                <c:rich>
                  <a:bodyPr/>
                  <a:lstStyle/>
                  <a:p>
                    <a:fld id="{616437E7-38C7-4E35-BCD2-27C4A0286847}" type="VALUE">
                      <a:rPr lang="ru-RU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r>
                      <a: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               отсутствие существенной информации в рекламе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4477969976395677E-3"/>
                  <c:y val="-0.18866233483968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ru-RU" sz="2000" b="1" i="0" u="none" strike="noStrike" kern="1200" baseline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0629F75-3096-4BF3-A18C-5D48356CFE86}" type="VALUE">
                      <a:rPr lang="ru-RU" sz="2000" b="1" i="0" u="none" strike="noStrike" kern="1200" baseline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pPr algn="ctr" rtl="0">
                        <a:defRPr lang="ru-RU" sz="2000" b="1" i="0" u="none" strike="noStrike" kern="1200" baseline="0" smtClean="0">
                          <a:solidFill>
                            <a:prstClr val="white">
                              <a:lumMod val="75000"/>
                              <a:lumOff val="25000"/>
                            </a:prst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2000" b="1" i="0" u="none" strike="noStrike" kern="1200" baseline="0" dirty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     недостоверная реклама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5871320079857"/>
                      <c:h val="0.252562171013424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1367465680070472"/>
                  <c:y val="6.18076042493555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ru-RU" sz="2000" b="1" i="0" u="none" strike="noStrike" kern="1200" baseline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1F8AB6E-A307-4129-96E3-5EA071E22196}" type="VALUE">
                      <a:rPr lang="ru-RU" sz="2000" b="1" i="0" u="none" strike="noStrike" kern="1200" baseline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pPr algn="ctr" rtl="0">
                        <a:defRPr lang="ru-RU" sz="2000" b="1" i="0" u="none" strike="noStrike" kern="1200" baseline="0" smtClean="0">
                          <a:solidFill>
                            <a:prstClr val="white">
                              <a:lumMod val="75000"/>
                              <a:lumOff val="25000"/>
                            </a:prst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2000" b="1" i="0" u="none" strike="noStrike" kern="1200" baseline="0" dirty="0" smtClean="0">
                        <a:solidFill>
                          <a:prstClr val="white">
                            <a:lumMod val="75000"/>
                            <a:lumOff val="25000"/>
                          </a:prst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                          прочие нарушения в рекламе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финансовые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73499015748032E-2"/>
          <c:y val="2.5341647093798072E-2"/>
          <c:w val="0.93472650098425192"/>
          <c:h val="0.629741902839160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 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2"/>
                <c:pt idx="0">
                  <c:v>возбуждено дел</c:v>
                </c:pt>
                <c:pt idx="1">
                  <c:v>выдано предписаний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33CCFF"/>
            </a:solidFill>
            <a:ln>
              <a:noFill/>
            </a:ln>
            <a:effectLst>
              <a:outerShdw blurRad="50800" dist="50800" dir="5400000" algn="ctr" rotWithShape="0">
                <a:srgbClr val="0000FF"/>
              </a:outerShdw>
            </a:effectLst>
            <a:sp3d/>
          </c:spPr>
          <c:invertIfNegative val="0"/>
          <c:cat>
            <c:strRef>
              <c:f>Лист1!$A$2:$A$4</c:f>
              <c:strCache>
                <c:ptCount val="2"/>
                <c:pt idx="0">
                  <c:v>возбуждено дел</c:v>
                </c:pt>
                <c:pt idx="1">
                  <c:v>выдано предписаний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7841072"/>
        <c:axId val="1967841616"/>
        <c:axId val="0"/>
      </c:bar3DChart>
      <c:catAx>
        <c:axId val="196784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67841616"/>
        <c:crosses val="autoZero"/>
        <c:auto val="1"/>
        <c:lblAlgn val="ctr"/>
        <c:lblOffset val="100"/>
        <c:noMultiLvlLbl val="0"/>
      </c:catAx>
      <c:valAx>
        <c:axId val="196784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84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3609744094488"/>
          <c:y val="0.88648474334344318"/>
          <c:w val="0.36171555118110238"/>
          <c:h val="0.11351525665655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rgbClr val="FFCC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1 полугодие 2019 года </c:v>
                </c:pt>
                <c:pt idx="1">
                  <c:v>1 полугодие 2018 года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404</c:v>
                </c:pt>
                <c:pt idx="1">
                  <c:v>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0.10872</cdr:x>
      <cdr:y>0.67221</cdr:y>
    </cdr:from>
    <cdr:to>
      <cdr:x>0.42275</cdr:x>
      <cdr:y>0.83611</cdr:y>
    </cdr:to>
    <cdr:sp macro="" textlink="">
      <cdr:nvSpPr>
        <cdr:cNvPr id="2" name="Надпись 1"/>
        <cdr:cNvSpPr txBox="1"/>
      </cdr:nvSpPr>
      <cdr:spPr>
        <a:xfrm xmlns:a="http://schemas.openxmlformats.org/drawingml/2006/main">
          <a:off x="1115759" y="3485313"/>
          <a:ext cx="3222777" cy="849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заявлений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0.38507</cdr:x>
      <cdr:y>0.85926</cdr:y>
    </cdr:from>
    <cdr:to>
      <cdr:x>0.49947</cdr:x>
      <cdr:y>0.94102</cdr:y>
    </cdr:to>
    <cdr:sp macro="" textlink="">
      <cdr:nvSpPr>
        <cdr:cNvPr id="3" name="Надпись 1"/>
        <cdr:cNvSpPr txBox="1"/>
      </cdr:nvSpPr>
      <cdr:spPr>
        <a:xfrm xmlns:a="http://schemas.openxmlformats.org/drawingml/2006/main">
          <a:off x="2171311" y="3478397"/>
          <a:ext cx="645128" cy="330979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0.18112</cdr:x>
      <cdr:y>0.85649</cdr:y>
    </cdr:from>
    <cdr:to>
      <cdr:x>0.25568</cdr:x>
      <cdr:y>0.91739</cdr:y>
    </cdr:to>
    <cdr:sp macro="" textlink="">
      <cdr:nvSpPr>
        <cdr:cNvPr id="4" name="Надпись 1"/>
        <cdr:cNvSpPr txBox="1"/>
      </cdr:nvSpPr>
      <cdr:spPr>
        <a:xfrm xmlns:a="http://schemas.openxmlformats.org/drawingml/2006/main">
          <a:off x="1021299" y="3467178"/>
          <a:ext cx="420424" cy="246522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0.45664</cdr:x>
      <cdr:y>0.8675</cdr:y>
    </cdr:from>
    <cdr:to>
      <cdr:x>0.57005</cdr:x>
      <cdr:y>0.90353</cdr:y>
    </cdr:to>
    <cdr:sp macro="" textlink="">
      <cdr:nvSpPr>
        <cdr:cNvPr id="5" name="Надпись 4"/>
        <cdr:cNvSpPr txBox="1"/>
      </cdr:nvSpPr>
      <cdr:spPr>
        <a:xfrm xmlns:a="http://schemas.openxmlformats.org/drawingml/2006/main">
          <a:off x="2574906" y="3511745"/>
          <a:ext cx="639519" cy="145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0.53554</cdr:x>
      <cdr:y>0.67709</cdr:y>
    </cdr:from>
    <cdr:to>
      <cdr:x>0.92133</cdr:x>
      <cdr:y>0.82157</cdr:y>
    </cdr:to>
    <cdr:sp macro="" textlink="">
      <cdr:nvSpPr>
        <cdr:cNvPr id="6" name="Надпись 5"/>
        <cdr:cNvSpPr txBox="1"/>
      </cdr:nvSpPr>
      <cdr:spPr>
        <a:xfrm xmlns:a="http://schemas.openxmlformats.org/drawingml/2006/main">
          <a:off x="5496127" y="3510603"/>
          <a:ext cx="3959157" cy="749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возбужденных дел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0.10012</cdr:x>
      <cdr:y>0.90121</cdr:y>
    </cdr:from>
    <cdr:to>
      <cdr:x>0.12127</cdr:x>
      <cdr:y>0.92503</cdr:y>
    </cdr:to>
    <cdr:sp macro="" textlink="">
      <cdr:nvSpPr>
        <cdr:cNvPr id="8" name="Надпись 7"/>
        <cdr:cNvSpPr txBox="1"/>
      </cdr:nvSpPr>
      <cdr:spPr>
        <a:xfrm xmlns:a="http://schemas.openxmlformats.org/drawingml/2006/main">
          <a:off x="564543" y="3912041"/>
          <a:ext cx="119270" cy="103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0.09898</cdr:x>
      <cdr:y>0.88227</cdr:y>
    </cdr:from>
    <cdr:to>
      <cdr:x>0.12603</cdr:x>
      <cdr:y>0.91198</cdr:y>
    </cdr:to>
    <cdr:sp macro="" textlink="">
      <cdr:nvSpPr>
        <cdr:cNvPr id="9" name="Надпись 8"/>
        <cdr:cNvSpPr txBox="1"/>
      </cdr:nvSpPr>
      <cdr:spPr>
        <a:xfrm xmlns:a="http://schemas.openxmlformats.org/drawingml/2006/main">
          <a:off x="558140" y="3829792"/>
          <a:ext cx="152505" cy="128998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 </a:t>
          </a:r>
        </a:p>
      </cdr:txBody>
    </cdr:sp>
  </cdr:relSizeAnchor>
  <cdr:relSizeAnchor xmlns:cdr="http://schemas.openxmlformats.org/drawingml/2006/chartDrawing">
    <cdr:from>
      <cdr:x>0.09772</cdr:x>
      <cdr:y>0.94552</cdr:y>
    </cdr:from>
    <cdr:to>
      <cdr:x>0.12413</cdr:x>
      <cdr:y>0.97571</cdr:y>
    </cdr:to>
    <cdr:sp macro="" textlink="">
      <cdr:nvSpPr>
        <cdr:cNvPr id="10" name="Надпись 9"/>
        <cdr:cNvSpPr txBox="1"/>
      </cdr:nvSpPr>
      <cdr:spPr>
        <a:xfrm xmlns:a="http://schemas.openxmlformats.org/drawingml/2006/main">
          <a:off x="551023" y="4104376"/>
          <a:ext cx="148925" cy="131054"/>
        </a:xfrm>
        <a:prstGeom xmlns:a="http://schemas.openxmlformats.org/drawingml/2006/main" prst="rect">
          <a:avLst/>
        </a:prstGeom>
        <a:solidFill xmlns:a="http://schemas.openxmlformats.org/drawingml/2006/main">
          <a:srgbClr val="99FF66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 </a:t>
          </a:r>
        </a:p>
      </cdr:txBody>
    </cdr:sp>
  </cdr:relSizeAnchor>
  <cdr:relSizeAnchor xmlns:cdr="http://schemas.openxmlformats.org/drawingml/2006/chartDrawing">
    <cdr:from>
      <cdr:x>0.1591</cdr:x>
      <cdr:y>0.87241</cdr:y>
    </cdr:from>
    <cdr:to>
      <cdr:x>0.8001</cdr:x>
      <cdr:y>0.9201</cdr:y>
    </cdr:to>
    <cdr:sp macro="" textlink="">
      <cdr:nvSpPr>
        <cdr:cNvPr id="11" name="Надпись 10"/>
        <cdr:cNvSpPr txBox="1"/>
      </cdr:nvSpPr>
      <cdr:spPr>
        <a:xfrm xmlns:a="http://schemas.openxmlformats.org/drawingml/2006/main">
          <a:off x="897147" y="3786996"/>
          <a:ext cx="3614468" cy="207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0.15374</cdr:x>
      <cdr:y>0.86722</cdr:y>
    </cdr:from>
    <cdr:to>
      <cdr:x>0.80976</cdr:x>
      <cdr:y>0.91509</cdr:y>
    </cdr:to>
    <cdr:sp macro="" textlink="">
      <cdr:nvSpPr>
        <cdr:cNvPr id="12" name="Надпись 11"/>
        <cdr:cNvSpPr txBox="1"/>
      </cdr:nvSpPr>
      <cdr:spPr>
        <a:xfrm xmlns:a="http://schemas.openxmlformats.org/drawingml/2006/main">
          <a:off x="1577785" y="4496413"/>
          <a:ext cx="6732524" cy="248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полугодие 2018 года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0.14808</cdr:x>
      <cdr:y>0.94802</cdr:y>
    </cdr:from>
    <cdr:to>
      <cdr:x>0.56823</cdr:x>
      <cdr:y>1</cdr:y>
    </cdr:to>
    <cdr:sp macro="" textlink="">
      <cdr:nvSpPr>
        <cdr:cNvPr id="13" name="Надпись 12"/>
        <cdr:cNvSpPr txBox="1"/>
      </cdr:nvSpPr>
      <cdr:spPr>
        <a:xfrm xmlns:a="http://schemas.openxmlformats.org/drawingml/2006/main">
          <a:off x="1377851" y="4417385"/>
          <a:ext cx="3909400" cy="242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полугодие 2019 года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0.10022</cdr:x>
      <cdr:y>0.67006</cdr:y>
    </cdr:from>
    <cdr:to>
      <cdr:x>0.42547</cdr:x>
      <cdr:y>0.83611</cdr:y>
    </cdr:to>
    <cdr:sp macro="" textlink="">
      <cdr:nvSpPr>
        <cdr:cNvPr id="14" name="Надпись 1"/>
        <cdr:cNvSpPr txBox="1"/>
      </cdr:nvSpPr>
      <cdr:spPr>
        <a:xfrm xmlns:a="http://schemas.openxmlformats.org/drawingml/2006/main">
          <a:off x="829839" y="3122194"/>
          <a:ext cx="2692985" cy="773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0.28335</cdr:x>
      <cdr:y>0.23388</cdr:y>
    </cdr:from>
    <cdr:to>
      <cdr:x>0.38889</cdr:x>
      <cdr:y>0.4207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7371" y="1180586"/>
          <a:ext cx="1038225" cy="942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0.21123</cdr:x>
      <cdr:y>0.23465</cdr:y>
    </cdr:from>
    <cdr:to>
      <cdr:x>0.30708</cdr:x>
      <cdr:y>0.36862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77936" y="1184472"/>
          <a:ext cx="942909" cy="676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     9</a:t>
          </a:r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0.21929</cdr:x>
      <cdr:y>0.47884</cdr:y>
    </cdr:from>
    <cdr:to>
      <cdr:x>0.30643</cdr:x>
      <cdr:y>0.54677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57194" y="2417048"/>
          <a:ext cx="857226" cy="342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1"/>
              </a:solidFill>
            </a:rPr>
            <a:t>       </a:t>
          </a:r>
          <a:r>
            <a:rPr lang="ru-RU" sz="2000" dirty="0" smtClean="0">
              <a:solidFill>
                <a:schemeClr val="tx1"/>
              </a:solidFill>
            </a:rPr>
            <a:t>5 </a:t>
          </a:r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0.46791</cdr:x>
      <cdr:y>0.40162</cdr:y>
    </cdr:from>
    <cdr:to>
      <cdr:x>0.5599</cdr:x>
      <cdr:y>0.48087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02999" y="2027282"/>
          <a:ext cx="904937" cy="4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    </a:t>
          </a:r>
          <a:r>
            <a:rPr lang="ru-RU" sz="2000" dirty="0" smtClean="0">
              <a:solidFill>
                <a:schemeClr val="tx1"/>
              </a:solidFill>
            </a:rPr>
            <a:t>5</a:t>
          </a:r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0.65806</cdr:x>
      <cdr:y>0.53769</cdr:y>
    </cdr:from>
    <cdr:to>
      <cdr:x>0.70066</cdr:x>
      <cdr:y>0.57354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73546" y="2714111"/>
          <a:ext cx="4191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0.63869</cdr:x>
      <cdr:y>0.55467</cdr:y>
    </cdr:from>
    <cdr:to>
      <cdr:x>0.71519</cdr:x>
      <cdr:y>0.5943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283046" y="2799836"/>
          <a:ext cx="7524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0.44596</cdr:x>
      <cdr:y>0.53978</cdr:y>
    </cdr:from>
    <cdr:to>
      <cdr:x>0.54059</cdr:x>
      <cdr:y>0.60751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87057" y="2724666"/>
          <a:ext cx="930876" cy="3418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       2</a:t>
          </a:r>
          <a:endParaRPr lang="ru-RU" sz="20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0.17813</cdr:x>
      <cdr:y>0.21184</cdr:y>
    </cdr:from>
    <cdr:to>
      <cdr:x>0.50965</cdr:x>
      <cdr:y>0.40931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78" y="1040684"/>
          <a:ext cx="2694562" cy="970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dirty="0" smtClean="0"/>
        </a:p>
        <a:p xmlns:a="http://schemas.openxmlformats.org/drawingml/2006/main"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370, 0 тыс. руб. 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0.61649</cdr:x>
      <cdr:y>0.33394</cdr:y>
    </cdr:from>
    <cdr:to>
      <cdr:x>0.92646</cdr:x>
      <cdr:y>0.5368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10826" y="1809525"/>
          <a:ext cx="2519463" cy="1099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0.60452</cdr:x>
      <cdr:y>0.33394</cdr:y>
    </cdr:from>
    <cdr:to>
      <cdr:x>0.92048</cdr:x>
      <cdr:y>0.56014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13549" y="1809525"/>
          <a:ext cx="2568102" cy="1225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0.61888</cdr:x>
      <cdr:y>0.21979</cdr:y>
    </cdr:from>
    <cdr:to>
      <cdr:x>0.90492</cdr:x>
      <cdr:y>0.54219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30281" y="1079770"/>
          <a:ext cx="2324910" cy="1583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404, 0 тыс. руб.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079" y="267275"/>
            <a:ext cx="9404723" cy="126007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рассмотрения заявлений о нарушении законодательства о рекламе Амурским УФАС России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393" y="170933"/>
            <a:ext cx="2378090" cy="1182131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8740073"/>
              </p:ext>
            </p:extLst>
          </p:nvPr>
        </p:nvGraphicFramePr>
        <p:xfrm>
          <a:off x="1001949" y="1449406"/>
          <a:ext cx="10262681" cy="518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91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079" y="267275"/>
            <a:ext cx="9404723" cy="126007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установленных фактов нарушения законодательства о рекламе Амурским УФАС России за 1 полугодие 2019 года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393" y="170933"/>
            <a:ext cx="2378090" cy="1182131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033096433"/>
              </p:ext>
            </p:extLst>
          </p:nvPr>
        </p:nvGraphicFramePr>
        <p:xfrm>
          <a:off x="1155560" y="1266092"/>
          <a:ext cx="10490479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72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079" y="267276"/>
            <a:ext cx="9404723" cy="95862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возбужденных административных дел и выданных предписаний за нарушение законодательства о рекламе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393" y="170933"/>
            <a:ext cx="2378090" cy="1182131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67710332"/>
              </p:ext>
            </p:extLst>
          </p:nvPr>
        </p:nvGraphicFramePr>
        <p:xfrm>
          <a:off x="1346479" y="1353064"/>
          <a:ext cx="9837336" cy="5047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079" y="267275"/>
            <a:ext cx="9404723" cy="126007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 наложенных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Амурским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УФАС России за нарушение законодательства о рекламе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12" y="180660"/>
            <a:ext cx="2378090" cy="1182131"/>
          </a:xfrm>
          <a:prstGeom prst="rect">
            <a:avLst/>
          </a:prstGeom>
        </p:spPr>
      </p:pic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45275259"/>
              </p:ext>
            </p:extLst>
          </p:nvPr>
        </p:nvGraphicFramePr>
        <p:xfrm>
          <a:off x="2032000" y="1225685"/>
          <a:ext cx="8128000" cy="491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03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50566</TotalTime>
  <Words>109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Ион</vt:lpstr>
      <vt:lpstr>Результаты рассмотрения заявлений о нарушении законодательства о рекламе Амурским УФАС России</vt:lpstr>
      <vt:lpstr>Количество установленных фактов нарушения законодательства о рекламе Амурским УФАС России за 1 полугодие 2019 года </vt:lpstr>
      <vt:lpstr>Количество возбужденных административных дел и выданных предписаний за нарушение законодательства о рекламе</vt:lpstr>
      <vt:lpstr>Сумма штрафов наложенных Амурским УФАС России за нарушение законодательства о рекламе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Валерьевич Дмитриев</dc:creator>
  <cp:lastModifiedBy>Наталья Николаевна Бережнова </cp:lastModifiedBy>
  <cp:revision>286</cp:revision>
  <cp:lastPrinted>2019-03-14T11:24:04Z</cp:lastPrinted>
  <dcterms:created xsi:type="dcterms:W3CDTF">2018-12-06T09:21:26Z</dcterms:created>
  <dcterms:modified xsi:type="dcterms:W3CDTF">2019-08-08T02:09:03Z</dcterms:modified>
</cp:coreProperties>
</file>